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2" r:id="rId10"/>
    <p:sldId id="263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5" autoAdjust="0"/>
  </p:normalViewPr>
  <p:slideViewPr>
    <p:cSldViewPr>
      <p:cViewPr>
        <p:scale>
          <a:sx n="57" d="100"/>
          <a:sy n="57" d="100"/>
        </p:scale>
        <p:origin x="-68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16FF6-1625-4026-902A-C722373E5D5D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496" y="116632"/>
            <a:ext cx="9012632" cy="6210842"/>
            <a:chOff x="35496" y="116632"/>
            <a:chExt cx="9012632" cy="6210842"/>
          </a:xfrm>
        </p:grpSpPr>
        <p:sp>
          <p:nvSpPr>
            <p:cNvPr id="3" name="Rectangle 2"/>
            <p:cNvSpPr/>
            <p:nvPr/>
          </p:nvSpPr>
          <p:spPr>
            <a:xfrm>
              <a:off x="2843808" y="746322"/>
              <a:ext cx="2808312" cy="88247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95000">
                  <a:srgbClr val="C4D6EB"/>
                </a:gs>
                <a:gs pos="100000">
                  <a:srgbClr val="FFEBF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latin typeface="Bauhaus 93" panose="04030905020B02020C02" pitchFamily="82" charset="0"/>
                </a:rPr>
                <a:t>Pre</a:t>
              </a:r>
              <a:r>
                <a:rPr lang="fr-FR" sz="3200" b="1" dirty="0" err="1" smtClean="0">
                  <a:latin typeface="Bauhaus 93" panose="04030905020B02020C02" pitchFamily="82" charset="0"/>
                </a:rPr>
                <a:t>miè</a:t>
              </a:r>
              <a:r>
                <a:rPr lang="en-US" sz="3200" b="1" dirty="0" smtClean="0">
                  <a:latin typeface="Bauhaus 93" panose="04030905020B02020C02" pitchFamily="82" charset="0"/>
                </a:rPr>
                <a:t>res</a:t>
              </a:r>
            </a:p>
            <a:p>
              <a:pPr algn="ctr"/>
              <a:r>
                <a:rPr lang="fr-FR" sz="3200" b="1" dirty="0" smtClean="0">
                  <a:latin typeface="Bauhaus 93" panose="04030905020B02020C02" pitchFamily="82" charset="0"/>
                </a:rPr>
                <a:t>Années</a:t>
              </a:r>
              <a:endParaRPr lang="en-US" sz="3200" b="1" dirty="0">
                <a:latin typeface="Bauhaus 93" panose="04030905020B02020C02" pitchFamily="82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35496" y="188639"/>
              <a:ext cx="1331640" cy="371569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0">
                  <a:srgbClr val="9CB86E"/>
                </a:gs>
                <a:gs pos="57000">
                  <a:srgbClr val="156B13"/>
                </a:gs>
                <a:gs pos="35273">
                  <a:srgbClr val="156B13"/>
                </a:gs>
                <a:gs pos="22182">
                  <a:srgbClr val="156B13"/>
                </a:gs>
                <a:gs pos="8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i="1" dirty="0" smtClean="0">
                  <a:latin typeface="Berlin Sans FB Demi" panose="020E0802020502020306" pitchFamily="34" charset="0"/>
                </a:rPr>
                <a:t>Les</a:t>
              </a:r>
              <a:endParaRPr lang="en-US" sz="4800" i="1" dirty="0">
                <a:latin typeface="Berlin Sans FB Demi" panose="020E0802020502020306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21223841">
              <a:off x="470814" y="4019150"/>
              <a:ext cx="2229247" cy="2308324"/>
            </a:xfrm>
            <a:prstGeom prst="rect">
              <a:avLst/>
            </a:prstGeom>
            <a:solidFill>
              <a:srgbClr val="33993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 smtClean="0">
                  <a:latin typeface="Arial Narrow" panose="020B0606020202030204" pitchFamily="34" charset="0"/>
                </a:rPr>
                <a:t>Les enfants sont très influençables. Ils tendent à faire ce qu’ils voient,   entendent et vivent. C’est pendant les sept premières années de l’existence que se forment  les habitudes fondamentales de toute la vie,  </a:t>
              </a:r>
              <a:endParaRPr lang="en-US" sz="1600" i="1" dirty="0">
                <a:latin typeface="Arial Narrow" panose="020B060602020203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16216" y="116632"/>
              <a:ext cx="2531912" cy="30777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Bodoni MT Black" panose="02070A03080606020203" pitchFamily="18" charset="0"/>
                </a:rPr>
                <a:t>Division Interaméricaine </a:t>
              </a:r>
              <a:endParaRPr lang="en-US" sz="1400" b="1" dirty="0">
                <a:solidFill>
                  <a:schemeClr val="bg1"/>
                </a:solidFill>
                <a:latin typeface="Bodoni MT Black" panose="02070A03080606020203" pitchFamily="18" charset="0"/>
              </a:endParaRPr>
            </a:p>
          </p:txBody>
        </p:sp>
        <p:sp>
          <p:nvSpPr>
            <p:cNvPr id="7" name="Parallelogram 6"/>
            <p:cNvSpPr/>
            <p:nvPr/>
          </p:nvSpPr>
          <p:spPr>
            <a:xfrm rot="11008278">
              <a:off x="1793822" y="908916"/>
              <a:ext cx="738121" cy="914400"/>
            </a:xfrm>
            <a:prstGeom prst="parallelogram">
              <a:avLst>
                <a:gd name="adj" fmla="val 37970"/>
              </a:avLst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23728" y="2269321"/>
              <a:ext cx="5267789" cy="1015663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6000" dirty="0" smtClean="0">
                  <a:solidFill>
                    <a:schemeClr val="bg1"/>
                  </a:solidFill>
                  <a:latin typeface="Blackadder ITC" panose="04020505051007020D02" pitchFamily="82" charset="0"/>
                </a:rPr>
                <a:t>Formation Certifiée</a:t>
              </a:r>
              <a:endParaRPr lang="en-US" sz="6000" dirty="0">
                <a:solidFill>
                  <a:schemeClr val="bg1"/>
                </a:solidFill>
                <a:latin typeface="Blackadder ITC" panose="04020505051007020D02" pitchFamily="82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59832" y="3212976"/>
              <a:ext cx="4032448" cy="120032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1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1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 smtClean="0">
                  <a:solidFill>
                    <a:schemeClr val="bg1"/>
                  </a:solidFill>
                </a:rPr>
                <a:t>MINISTÈRE AUPRÈS DES ENFANTS </a:t>
              </a:r>
              <a:endParaRPr lang="en-US" sz="3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19672" y="2492896"/>
            <a:ext cx="70567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err="1" smtClean="0">
                <a:latin typeface="Arial" pitchFamily="34" charset="0"/>
                <a:cs typeface="Arial" pitchFamily="34" charset="0"/>
              </a:rPr>
              <a:t>Accepter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2800" b="1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latin typeface="Arial" pitchFamily="34" charset="0"/>
                <a:cs typeface="Arial" pitchFamily="34" charset="0"/>
              </a:rPr>
              <a:t>difficiles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2800" b="1" dirty="0" err="1" smtClean="0">
                <a:latin typeface="Arial" pitchFamily="34" charset="0"/>
                <a:cs typeface="Arial" pitchFamily="34" charset="0"/>
              </a:rPr>
              <a:t>l’être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!</a:t>
            </a:r>
          </a:p>
          <a:p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Parfois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l’</a:t>
            </a:r>
            <a:r>
              <a:rPr lang="es-MX" sz="2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acceptation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dépend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divers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facteurs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, des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choses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complètement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hors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contrôle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d’un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ctr"/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Aimez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vos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le simple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fait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que:</a:t>
            </a:r>
          </a:p>
          <a:p>
            <a:pPr algn="ctr"/>
            <a:r>
              <a:rPr lang="es-MX" sz="2800" b="1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sont</a:t>
            </a:r>
            <a:r>
              <a:rPr lang="es-MX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2800" b="1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vivants </a:t>
            </a:r>
            <a:r>
              <a:rPr lang="es-MX" sz="2800" b="1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créés</a:t>
            </a:r>
            <a:r>
              <a:rPr lang="es-MX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par </a:t>
            </a:r>
            <a:r>
              <a:rPr lang="es-MX" sz="2800" b="1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Dieu</a:t>
            </a:r>
            <a:r>
              <a:rPr lang="es-MX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!</a:t>
            </a:r>
            <a:endParaRPr lang="es-ES_tradnl" sz="28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559942">
            <a:off x="57716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655176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107504" y="2852936"/>
            <a:ext cx="1296144" cy="14401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Pour acceptation</a:t>
            </a:r>
            <a:endParaRPr lang="en-US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91680" y="2420888"/>
            <a:ext cx="6840760" cy="4052746"/>
            <a:chOff x="1613949" y="828959"/>
            <a:chExt cx="6595505" cy="5651629"/>
          </a:xfrm>
        </p:grpSpPr>
        <p:sp>
          <p:nvSpPr>
            <p:cNvPr id="3" name="2 Rectángulo"/>
            <p:cNvSpPr/>
            <p:nvPr/>
          </p:nvSpPr>
          <p:spPr>
            <a:xfrm>
              <a:off x="6196089" y="5836788"/>
              <a:ext cx="2013365" cy="6438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153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968266" y="2837289"/>
              <a:ext cx="6111967" cy="1673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Notes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d’acceptation</a:t>
              </a:r>
              <a:endParaRPr lang="es-ES" sz="3600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pour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les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enfants</a:t>
              </a:r>
              <a:endParaRPr lang="es-ES" sz="36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613949" y="828959"/>
              <a:ext cx="1860164" cy="643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 rot="20559942">
            <a:off x="57716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655176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9" name="TextBox 8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12" name="Rounded Rectangle 11"/>
          <p:cNvSpPr/>
          <p:nvPr/>
        </p:nvSpPr>
        <p:spPr>
          <a:xfrm>
            <a:off x="107504" y="2852936"/>
            <a:ext cx="1296144" cy="14401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Pour acceptation</a:t>
            </a:r>
            <a:endParaRPr lang="en-US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91680" y="2420888"/>
            <a:ext cx="6840760" cy="4252362"/>
            <a:chOff x="1613949" y="828959"/>
            <a:chExt cx="6595505" cy="5617726"/>
          </a:xfrm>
        </p:grpSpPr>
        <p:sp>
          <p:nvSpPr>
            <p:cNvPr id="3" name="2 Rectángulo"/>
            <p:cNvSpPr/>
            <p:nvPr/>
          </p:nvSpPr>
          <p:spPr>
            <a:xfrm>
              <a:off x="6196089" y="5836787"/>
              <a:ext cx="2013365" cy="609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154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968266" y="2252713"/>
              <a:ext cx="6111967" cy="19110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Principes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à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appliquer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au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sein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de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votre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famille</a:t>
              </a:r>
              <a:endParaRPr lang="es-ES" sz="44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613949" y="828959"/>
              <a:ext cx="1860164" cy="609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 rot="20559942">
            <a:off x="57716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655176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9" name="TextBox 8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12" name="Rounded Rectangle 11"/>
          <p:cNvSpPr/>
          <p:nvPr/>
        </p:nvSpPr>
        <p:spPr>
          <a:xfrm>
            <a:off x="107504" y="2852936"/>
            <a:ext cx="1296144" cy="14401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Pour acceptation</a:t>
            </a:r>
            <a:endParaRPr lang="en-US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03648" y="3573016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“A” </a:t>
            </a:r>
            <a:r>
              <a:rPr lang="es-MX" sz="5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pour</a:t>
            </a:r>
            <a:r>
              <a:rPr lang="es-MX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5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acceptation</a:t>
            </a:r>
            <a:endParaRPr lang="es-ES_tradnl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559942">
            <a:off x="57716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655176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107504" y="2852936"/>
            <a:ext cx="1296144" cy="14401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Pour acceptation</a:t>
            </a:r>
            <a:endParaRPr 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372200" y="54868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i="1" dirty="0" err="1" smtClean="0">
                <a:latin typeface="Birch Std" pitchFamily="66" charset="0"/>
              </a:rPr>
              <a:t>Chapitre</a:t>
            </a:r>
            <a:r>
              <a:rPr lang="es-MX" sz="3200" i="1" dirty="0" smtClean="0">
                <a:latin typeface="Birch Std" pitchFamily="66" charset="0"/>
              </a:rPr>
              <a:t> 10</a:t>
            </a:r>
            <a:endParaRPr lang="es-ES_tradnl" sz="3200" i="1" dirty="0">
              <a:latin typeface="Birch Std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835696" y="2276872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“A” </a:t>
            </a:r>
            <a:r>
              <a:rPr lang="es-MX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pour</a:t>
            </a:r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acceptation</a:t>
            </a:r>
            <a:endParaRPr lang="es-ES_tradnl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5496" y="6115943"/>
            <a:ext cx="9145016" cy="769441"/>
            <a:chOff x="35496" y="6115943"/>
            <a:chExt cx="9145016" cy="769441"/>
          </a:xfrm>
        </p:grpSpPr>
        <p:sp>
          <p:nvSpPr>
            <p:cNvPr id="5" name="TextBox 4"/>
            <p:cNvSpPr txBox="1"/>
            <p:nvPr/>
          </p:nvSpPr>
          <p:spPr>
            <a:xfrm>
              <a:off x="7144377" y="6361583"/>
              <a:ext cx="2036135" cy="26161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solidFill>
                    <a:schemeClr val="bg1"/>
                  </a:solidFill>
                  <a:latin typeface="Bodoni MT Black" panose="02070A03080606020203" pitchFamily="18" charset="0"/>
                </a:rPr>
                <a:t>Division Interaméricaine </a:t>
              </a:r>
              <a:endParaRPr lang="en-US" sz="1100" b="1" dirty="0">
                <a:solidFill>
                  <a:schemeClr val="bg1"/>
                </a:solidFill>
                <a:latin typeface="Bodoni MT Black" panose="02070A03080606020203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496" y="6115943"/>
              <a:ext cx="2232248" cy="769441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i="1" dirty="0" smtClean="0">
                  <a:solidFill>
                    <a:schemeClr val="bg1"/>
                  </a:solidFill>
                  <a:latin typeface="Blackadder ITC" panose="04020505051007020D02" pitchFamily="82" charset="0"/>
                </a:rPr>
                <a:t>Formation certifiée </a:t>
              </a:r>
            </a:p>
            <a:p>
              <a:pPr algn="ctr"/>
              <a:r>
                <a:rPr lang="fr-FR" sz="1200" dirty="0" smtClean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MINISTÈRE AUPRÈS DES ENFANTS</a:t>
              </a:r>
              <a:endParaRPr lang="en-US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-36512" y="148762"/>
            <a:ext cx="1974645" cy="1486428"/>
            <a:chOff x="-36512" y="148762"/>
            <a:chExt cx="1974645" cy="1486428"/>
          </a:xfrm>
        </p:grpSpPr>
        <p:sp>
          <p:nvSpPr>
            <p:cNvPr id="8" name="Rectangle 7"/>
            <p:cNvSpPr/>
            <p:nvPr/>
          </p:nvSpPr>
          <p:spPr>
            <a:xfrm>
              <a:off x="539552" y="220770"/>
              <a:ext cx="1398581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5496" y="188640"/>
              <a:ext cx="648154" cy="144655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3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3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-36512" y="148762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63688" y="2420888"/>
            <a:ext cx="66967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L’acceptation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l’essence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sentiment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d’appartenance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quelqu’un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de se sentir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membre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d’une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famille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prendre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conscience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n’être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seul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ce monde. 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L’acceptation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signifie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l’on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bien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tel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qu’on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655176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5" name="TextBox 4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19672" y="2276872"/>
            <a:ext cx="7056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5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3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5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accepté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signifie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aimé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tant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qu’être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vivant,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peu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importent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son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âge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ses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actions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sa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façon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parler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. Ceci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essentiel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qu’un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croisse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sans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douleur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psychologique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,  ni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crainte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d’échouer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d’être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500" dirty="0" err="1" smtClean="0">
                <a:latin typeface="Arial" pitchFamily="34" charset="0"/>
                <a:cs typeface="Arial" pitchFamily="34" charset="0"/>
              </a:rPr>
              <a:t>rejeté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655176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107504" y="2780928"/>
            <a:ext cx="1296144" cy="14401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Pour acceptation</a:t>
            </a:r>
            <a:endParaRPr 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2204864"/>
            <a:ext cx="67687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relation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entre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acceptation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hostilité</a:t>
            </a:r>
            <a:endParaRPr lang="es-MX" sz="32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32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manière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dont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traitent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peint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l’image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ont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Dieu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montrent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l’amour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inconditionnel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aide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honnêtes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et à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admettre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erreurs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 </a:t>
            </a:r>
            <a:endParaRPr lang="es-ES_tradnl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559942">
            <a:off x="57716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6623774"/>
            <a:ext cx="2081019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.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107504" y="2852936"/>
            <a:ext cx="1296144" cy="14401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Pour acceptation</a:t>
            </a:r>
            <a:endParaRPr lang="en-US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2348880"/>
            <a:ext cx="684076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26</a:t>
            </a:r>
          </a:p>
          <a:p>
            <a:pPr algn="ctr"/>
            <a:endParaRPr lang="es-ES" sz="14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000" b="1" i="1" spc="300" dirty="0" err="1" smtClean="0">
                <a:latin typeface="+mj-lt"/>
                <a:cs typeface="Arial" pitchFamily="34" charset="0"/>
              </a:rPr>
              <a:t>L’acceptation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inconditionnelle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est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un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antidote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à la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douleur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psychologique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de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l’échec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et du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rejet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 rot="20559942">
            <a:off x="57716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655176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107504" y="2852936"/>
            <a:ext cx="1296144" cy="14401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Pour acceptation</a:t>
            </a:r>
            <a:endParaRPr lang="en-US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2420888"/>
            <a:ext cx="6840760" cy="4224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err="1" smtClean="0">
                <a:latin typeface="Arial" pitchFamily="34" charset="0"/>
                <a:cs typeface="Arial" pitchFamily="34" charset="0"/>
              </a:rPr>
              <a:t>Pourquoi</a:t>
            </a:r>
            <a:r>
              <a:rPr lang="es-MX" sz="3000" b="1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b="1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b="1" dirty="0" err="1" smtClean="0">
                <a:latin typeface="Arial" pitchFamily="34" charset="0"/>
                <a:cs typeface="Arial" pitchFamily="34" charset="0"/>
              </a:rPr>
              <a:t>éprouvent-ils</a:t>
            </a:r>
            <a:r>
              <a:rPr lang="es-MX" sz="3000" b="1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3000" b="1" dirty="0" err="1" smtClean="0">
                <a:latin typeface="Arial" pitchFamily="34" charset="0"/>
                <a:cs typeface="Arial" pitchFamily="34" charset="0"/>
              </a:rPr>
              <a:t>difficultés</a:t>
            </a:r>
            <a:r>
              <a:rPr lang="es-MX" sz="3000" b="1" dirty="0" smtClean="0">
                <a:latin typeface="Arial" pitchFamily="34" charset="0"/>
                <a:cs typeface="Arial" pitchFamily="34" charset="0"/>
              </a:rPr>
              <a:t> à se </a:t>
            </a:r>
            <a:r>
              <a:rPr lang="es-MX" sz="3000" b="1" dirty="0" err="1" smtClean="0">
                <a:latin typeface="Arial" pitchFamily="34" charset="0"/>
                <a:cs typeface="Arial" pitchFamily="34" charset="0"/>
              </a:rPr>
              <a:t>croire</a:t>
            </a:r>
            <a:r>
              <a:rPr lang="es-MX" sz="3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b="1" dirty="0" err="1" smtClean="0">
                <a:latin typeface="Arial" pitchFamily="34" charset="0"/>
                <a:cs typeface="Arial" pitchFamily="34" charset="0"/>
              </a:rPr>
              <a:t>acceptés</a:t>
            </a:r>
            <a:r>
              <a:rPr lang="es-MX" sz="3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b="1" dirty="0" err="1" smtClean="0">
                <a:latin typeface="Arial" pitchFamily="34" charset="0"/>
                <a:cs typeface="Arial" pitchFamily="34" charset="0"/>
              </a:rPr>
              <a:t>inconditionnellement</a:t>
            </a:r>
            <a:r>
              <a:rPr lang="es-MX" sz="3000" b="1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endParaRPr lang="es-MX" sz="105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 </a:t>
            </a:r>
            <a:r>
              <a:rPr lang="es-MX" sz="2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occupés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consacrer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s’assurant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message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d’amour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parvienne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dépit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expressions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occasionnelles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colère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, de critique, de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frustration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et de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désillusion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559942">
            <a:off x="57716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655176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107504" y="2852936"/>
            <a:ext cx="1296144" cy="14401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Pour acceptation</a:t>
            </a:r>
            <a:endParaRPr lang="en-US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91680" y="2420888"/>
            <a:ext cx="6768753" cy="4125451"/>
            <a:chOff x="1613949" y="828959"/>
            <a:chExt cx="6595505" cy="5545682"/>
          </a:xfrm>
        </p:grpSpPr>
        <p:sp>
          <p:nvSpPr>
            <p:cNvPr id="3" name="2 Rectángulo"/>
            <p:cNvSpPr/>
            <p:nvPr/>
          </p:nvSpPr>
          <p:spPr>
            <a:xfrm>
              <a:off x="5753680" y="5836789"/>
              <a:ext cx="2455774" cy="5378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149,150</a:t>
              </a:r>
              <a:endParaRPr lang="es-E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968266" y="3057643"/>
              <a:ext cx="6111967" cy="868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Les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besoins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de vos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enfants</a:t>
              </a:r>
              <a:endParaRPr lang="es-ES" sz="36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613949" y="828959"/>
              <a:ext cx="1860164" cy="620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 rot="20559942">
            <a:off x="57716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655176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9" name="TextBox 8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12" name="Rounded Rectangle 11"/>
          <p:cNvSpPr/>
          <p:nvPr/>
        </p:nvSpPr>
        <p:spPr>
          <a:xfrm>
            <a:off x="107504" y="2852936"/>
            <a:ext cx="1296144" cy="14401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Pour acceptation</a:t>
            </a:r>
            <a:endParaRPr lang="en-US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2276872"/>
            <a:ext cx="7056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err="1" smtClean="0">
                <a:latin typeface="Arial" pitchFamily="34" charset="0"/>
                <a:cs typeface="Arial" pitchFamily="34" charset="0"/>
              </a:rPr>
              <a:t>Pourquoi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latin typeface="Arial" pitchFamily="34" charset="0"/>
                <a:cs typeface="Arial" pitchFamily="34" charset="0"/>
              </a:rPr>
              <a:t>aimer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latin typeface="Arial" pitchFamily="34" charset="0"/>
                <a:cs typeface="Arial" pitchFamily="34" charset="0"/>
              </a:rPr>
              <a:t>ses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algn="just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i="1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es-MX" sz="2800" i="1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2800" i="1" dirty="0" err="1" smtClean="0">
                <a:latin typeface="Arial" pitchFamily="34" charset="0"/>
                <a:cs typeface="Arial" pitchFamily="34" charset="0"/>
              </a:rPr>
              <a:t>aime</a:t>
            </a:r>
            <a:r>
              <a:rPr lang="es-MX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i="1" dirty="0" err="1" smtClean="0">
                <a:latin typeface="Arial" pitchFamily="34" charset="0"/>
                <a:cs typeface="Arial" pitchFamily="34" charset="0"/>
              </a:rPr>
              <a:t>tout</a:t>
            </a:r>
            <a:r>
              <a:rPr lang="es-MX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i="1" dirty="0" err="1" smtClean="0">
                <a:latin typeface="Arial" pitchFamily="34" charset="0"/>
                <a:cs typeface="Arial" pitchFamily="34" charset="0"/>
              </a:rPr>
              <a:t>simplement</a:t>
            </a:r>
            <a:r>
              <a:rPr lang="es-MX" sz="2800" i="1" dirty="0" smtClean="0">
                <a:latin typeface="Arial" pitchFamily="34" charset="0"/>
                <a:cs typeface="Arial" pitchFamily="34" charset="0"/>
              </a:rPr>
              <a:t> parce </a:t>
            </a:r>
            <a:r>
              <a:rPr lang="es-MX" sz="2800" i="1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i="1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MX" sz="2800" i="1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2800" i="1" dirty="0" err="1" smtClean="0">
                <a:latin typeface="Arial" pitchFamily="34" charset="0"/>
                <a:cs typeface="Arial" pitchFamily="34" charset="0"/>
              </a:rPr>
              <a:t>êtres</a:t>
            </a:r>
            <a:r>
              <a:rPr lang="es-MX" sz="2800" i="1" dirty="0" smtClean="0">
                <a:latin typeface="Arial" pitchFamily="34" charset="0"/>
                <a:cs typeface="Arial" pitchFamily="34" charset="0"/>
              </a:rPr>
              <a:t> vivants!</a:t>
            </a:r>
          </a:p>
          <a:p>
            <a:pPr algn="just"/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Répétez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es-MX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Je </a:t>
            </a:r>
            <a:r>
              <a:rPr lang="es-MX" sz="2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t’aime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” à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longueur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journée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l’unique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façon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s’assurer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que vos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sentent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acceptés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sans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condition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tant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membres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famille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auront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toujours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une place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spéciale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coeur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 rot="20559942">
            <a:off x="57716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6551766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6" name="TextBox 5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107504" y="2852936"/>
            <a:ext cx="1296144" cy="14401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Pour acceptation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2191</TotalTime>
  <Words>519</Words>
  <Application>Microsoft Office PowerPoint</Application>
  <PresentationFormat>On-screen Show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Tema de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Pamella Scott</cp:lastModifiedBy>
  <cp:revision>23</cp:revision>
  <dcterms:created xsi:type="dcterms:W3CDTF">2013-11-09T05:26:58Z</dcterms:created>
  <dcterms:modified xsi:type="dcterms:W3CDTF">2014-09-15T19:44:31Z</dcterms:modified>
</cp:coreProperties>
</file>